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9" r:id="rId5"/>
    <p:sldId id="260" r:id="rId6"/>
    <p:sldId id="258" r:id="rId7"/>
    <p:sldId id="280" r:id="rId8"/>
    <p:sldId id="263" r:id="rId9"/>
    <p:sldId id="264" r:id="rId10"/>
    <p:sldId id="266" r:id="rId11"/>
    <p:sldId id="279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6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B72E34-B78E-48AA-A4F0-B7A731F174DB}" type="doc">
      <dgm:prSet loTypeId="urn:microsoft.com/office/officeart/2005/8/layout/hProcess6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F8D7170-157F-4255-B170-D6902A40FEF7}">
      <dgm:prSet phldrT="[Text]"/>
      <dgm:spPr>
        <a:solidFill>
          <a:srgbClr val="B449B7"/>
        </a:solidFill>
      </dgm:spPr>
      <dgm:t>
        <a:bodyPr/>
        <a:lstStyle/>
        <a:p>
          <a:r>
            <a:rPr lang="en-GB" dirty="0" smtClean="0"/>
            <a:t>A</a:t>
          </a:r>
          <a:endParaRPr lang="en-GB" dirty="0"/>
        </a:p>
      </dgm:t>
    </dgm:pt>
    <dgm:pt modelId="{9EF4F7CB-B4CF-4AE6-9E5C-F65C21B32EB5}" type="parTrans" cxnId="{1BE2AB15-47B9-46A0-B46E-7849820AEDBE}">
      <dgm:prSet/>
      <dgm:spPr/>
      <dgm:t>
        <a:bodyPr/>
        <a:lstStyle/>
        <a:p>
          <a:endParaRPr lang="en-GB"/>
        </a:p>
      </dgm:t>
    </dgm:pt>
    <dgm:pt modelId="{89E55CFC-0716-41B1-910F-5B0C7FF3A429}" type="sibTrans" cxnId="{1BE2AB15-47B9-46A0-B46E-7849820AEDBE}">
      <dgm:prSet/>
      <dgm:spPr/>
      <dgm:t>
        <a:bodyPr/>
        <a:lstStyle/>
        <a:p>
          <a:endParaRPr lang="en-GB"/>
        </a:p>
      </dgm:t>
    </dgm:pt>
    <dgm:pt modelId="{D84AB518-FFF4-4935-A9D9-9AD0096C6C0B}">
      <dgm:prSet phldrT="[Text]"/>
      <dgm:spPr/>
      <dgm:t>
        <a:bodyPr/>
        <a:lstStyle/>
        <a:p>
          <a:endParaRPr lang="en-GB"/>
        </a:p>
      </dgm:t>
    </dgm:pt>
    <dgm:pt modelId="{B407BD76-9018-414D-8867-D742D97B19E0}" type="parTrans" cxnId="{3560ACC9-6495-4285-98EC-6A2567F26F59}">
      <dgm:prSet/>
      <dgm:spPr/>
      <dgm:t>
        <a:bodyPr/>
        <a:lstStyle/>
        <a:p>
          <a:endParaRPr lang="en-GB"/>
        </a:p>
      </dgm:t>
    </dgm:pt>
    <dgm:pt modelId="{0838A429-6B7A-4ECE-8E03-2B0CD4BC6CF8}" type="sibTrans" cxnId="{3560ACC9-6495-4285-98EC-6A2567F26F59}">
      <dgm:prSet/>
      <dgm:spPr/>
      <dgm:t>
        <a:bodyPr/>
        <a:lstStyle/>
        <a:p>
          <a:endParaRPr lang="en-GB"/>
        </a:p>
      </dgm:t>
    </dgm:pt>
    <dgm:pt modelId="{00D50020-9A30-42B8-ABF8-542EB91B393F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smtClean="0"/>
            <a:t>B/C</a:t>
          </a:r>
          <a:endParaRPr lang="en-GB" dirty="0"/>
        </a:p>
      </dgm:t>
    </dgm:pt>
    <dgm:pt modelId="{C071B4EE-BD00-4E4B-9243-9F8CFDEF2E9B}" type="parTrans" cxnId="{9172809A-C755-4926-A0D3-94AA2F4A90B6}">
      <dgm:prSet/>
      <dgm:spPr/>
      <dgm:t>
        <a:bodyPr/>
        <a:lstStyle/>
        <a:p>
          <a:endParaRPr lang="en-GB"/>
        </a:p>
      </dgm:t>
    </dgm:pt>
    <dgm:pt modelId="{0E22F3E5-2B50-4801-BD1C-92A6C755DC87}" type="sibTrans" cxnId="{9172809A-C755-4926-A0D3-94AA2F4A90B6}">
      <dgm:prSet/>
      <dgm:spPr/>
      <dgm:t>
        <a:bodyPr/>
        <a:lstStyle/>
        <a:p>
          <a:endParaRPr lang="en-GB"/>
        </a:p>
      </dgm:t>
    </dgm:pt>
    <dgm:pt modelId="{605BF30A-0F9D-4237-AE5B-72184B9E2530}">
      <dgm:prSet phldrT="[Text]"/>
      <dgm:spPr/>
      <dgm:t>
        <a:bodyPr/>
        <a:lstStyle/>
        <a:p>
          <a:r>
            <a:rPr lang="en-GB" dirty="0" smtClean="0"/>
            <a:t>D</a:t>
          </a:r>
          <a:endParaRPr lang="en-GB" dirty="0"/>
        </a:p>
      </dgm:t>
    </dgm:pt>
    <dgm:pt modelId="{C2329BD1-3A80-4BFF-A09D-D219423CC6B1}" type="parTrans" cxnId="{D5271EDC-794B-47F6-B503-7EB77FF56B94}">
      <dgm:prSet/>
      <dgm:spPr/>
      <dgm:t>
        <a:bodyPr/>
        <a:lstStyle/>
        <a:p>
          <a:endParaRPr lang="en-GB"/>
        </a:p>
      </dgm:t>
    </dgm:pt>
    <dgm:pt modelId="{FFE4B19D-AE16-4F4B-97D4-5BED55F48AD5}" type="sibTrans" cxnId="{D5271EDC-794B-47F6-B503-7EB77FF56B94}">
      <dgm:prSet/>
      <dgm:spPr/>
      <dgm:t>
        <a:bodyPr/>
        <a:lstStyle/>
        <a:p>
          <a:endParaRPr lang="en-GB"/>
        </a:p>
      </dgm:t>
    </dgm:pt>
    <dgm:pt modelId="{0C70851F-907A-4A27-92F8-E64E5B9E4A85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B5D3C992-0F31-4D88-B12E-5BA1C72A6E5C}" type="parTrans" cxnId="{153B17A3-4F24-40B3-B8DC-0756F273718B}">
      <dgm:prSet/>
      <dgm:spPr/>
      <dgm:t>
        <a:bodyPr/>
        <a:lstStyle/>
        <a:p>
          <a:endParaRPr lang="en-GB"/>
        </a:p>
      </dgm:t>
    </dgm:pt>
    <dgm:pt modelId="{51C692C9-BA5F-45F2-BA84-F133EF15238E}" type="sibTrans" cxnId="{153B17A3-4F24-40B3-B8DC-0756F273718B}">
      <dgm:prSet/>
      <dgm:spPr/>
      <dgm:t>
        <a:bodyPr/>
        <a:lstStyle/>
        <a:p>
          <a:endParaRPr lang="en-GB"/>
        </a:p>
      </dgm:t>
    </dgm:pt>
    <dgm:pt modelId="{2E124D7C-B3F6-4822-A1FD-4E58363DAF4D}" type="pres">
      <dgm:prSet presAssocID="{11B72E34-B78E-48AA-A4F0-B7A731F174D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BE660D-F2EF-4678-8B4A-4FC0C292DC85}" type="pres">
      <dgm:prSet presAssocID="{2F8D7170-157F-4255-B170-D6902A40FEF7}" presName="compNode" presStyleCnt="0"/>
      <dgm:spPr/>
    </dgm:pt>
    <dgm:pt modelId="{D0BF73D6-B201-44C2-A1A9-5874B4157455}" type="pres">
      <dgm:prSet presAssocID="{2F8D7170-157F-4255-B170-D6902A40FEF7}" presName="noGeometry" presStyleCnt="0"/>
      <dgm:spPr/>
    </dgm:pt>
    <dgm:pt modelId="{85695B87-EE69-4B97-B10E-797E5CFF73F5}" type="pres">
      <dgm:prSet presAssocID="{2F8D7170-157F-4255-B170-D6902A40FEF7}" presName="childTextVisible" presStyleLbl="bgAccFollowNode1" presStyleIdx="0" presStyleCnt="3" custScaleX="135660" custScaleY="154645" custLinFactNeighborX="969" custLinFactNeighborY="-1663">
        <dgm:presLayoutVars>
          <dgm:bulletEnabled val="1"/>
        </dgm:presLayoutVars>
      </dgm:prSet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34CF5CB0-F278-44F9-99CA-2CDD55B8F6E1}" type="pres">
      <dgm:prSet presAssocID="{2F8D7170-157F-4255-B170-D6902A40FEF7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9218FCEE-F7F3-4573-9815-3214D77DAB42}" type="pres">
      <dgm:prSet presAssocID="{2F8D7170-157F-4255-B170-D6902A40FEF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4794DC-7FFB-46B8-9F2E-11E8D7AF7B6C}" type="pres">
      <dgm:prSet presAssocID="{2F8D7170-157F-4255-B170-D6902A40FEF7}" presName="aSpace" presStyleCnt="0"/>
      <dgm:spPr/>
    </dgm:pt>
    <dgm:pt modelId="{70ECB4D0-91F9-4CBD-8335-35686937AD01}" type="pres">
      <dgm:prSet presAssocID="{00D50020-9A30-42B8-ABF8-542EB91B393F}" presName="compNode" presStyleCnt="0"/>
      <dgm:spPr/>
    </dgm:pt>
    <dgm:pt modelId="{4B46C5DD-8492-4DDA-A431-E392697C50AC}" type="pres">
      <dgm:prSet presAssocID="{00D50020-9A30-42B8-ABF8-542EB91B393F}" presName="noGeometry" presStyleCnt="0"/>
      <dgm:spPr/>
    </dgm:pt>
    <dgm:pt modelId="{34BC29FD-3215-4A71-875C-9D28956F2801}" type="pres">
      <dgm:prSet presAssocID="{00D50020-9A30-42B8-ABF8-542EB91B393F}" presName="childTextVisible" presStyleLbl="bgAccFollowNode1" presStyleIdx="1" presStyleCnt="3" custScaleX="124580" custScaleY="157971">
        <dgm:presLayoutVars>
          <dgm:bulletEnabled val="1"/>
        </dgm:presLayoutVars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leftArrow">
          <a:avLst/>
        </a:prstGeom>
      </dgm:spPr>
    </dgm:pt>
    <dgm:pt modelId="{74712D17-8012-4351-82E0-94379FA0F675}" type="pres">
      <dgm:prSet presAssocID="{00D50020-9A30-42B8-ABF8-542EB91B393F}" presName="childTextHidden" presStyleLbl="bgAccFollowNode1" presStyleIdx="1" presStyleCnt="3"/>
      <dgm:spPr/>
    </dgm:pt>
    <dgm:pt modelId="{9938275B-EC8C-4A0A-A75B-CE375939E534}" type="pres">
      <dgm:prSet presAssocID="{00D50020-9A30-42B8-ABF8-542EB91B393F}" presName="parentText" presStyleLbl="node1" presStyleIdx="1" presStyleCnt="3" custLinFactNeighborX="-14070" custLinFactNeighborY="51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7B0A6-F9CA-42A6-BA76-B687D82049FB}" type="pres">
      <dgm:prSet presAssocID="{00D50020-9A30-42B8-ABF8-542EB91B393F}" presName="aSpace" presStyleCnt="0"/>
      <dgm:spPr/>
    </dgm:pt>
    <dgm:pt modelId="{3A697700-6BF0-46A1-B89C-C3D71564D787}" type="pres">
      <dgm:prSet presAssocID="{605BF30A-0F9D-4237-AE5B-72184B9E2530}" presName="compNode" presStyleCnt="0"/>
      <dgm:spPr/>
    </dgm:pt>
    <dgm:pt modelId="{B74AEC28-A2F3-408F-9536-419B1167AFF2}" type="pres">
      <dgm:prSet presAssocID="{605BF30A-0F9D-4237-AE5B-72184B9E2530}" presName="noGeometry" presStyleCnt="0"/>
      <dgm:spPr/>
    </dgm:pt>
    <dgm:pt modelId="{9258C356-F6AC-49D8-8ACE-7E5B95441875}" type="pres">
      <dgm:prSet presAssocID="{605BF30A-0F9D-4237-AE5B-72184B9E2530}" presName="childTextVisible" presStyleLbl="bgAccFollowNode1" presStyleIdx="2" presStyleCnt="3" custScaleX="127224" custScaleY="188063">
        <dgm:presLayoutVars>
          <dgm:bulletEnabled val="1"/>
        </dgm:presLayoutVars>
      </dgm:prSet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10339739-2DC9-430C-8D79-2DAC6A94FE59}" type="pres">
      <dgm:prSet presAssocID="{605BF30A-0F9D-4237-AE5B-72184B9E2530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7E68F96B-A791-49C8-8089-ACF2CD67F64C}" type="pres">
      <dgm:prSet presAssocID="{605BF30A-0F9D-4237-AE5B-72184B9E2530}" presName="parentText" presStyleLbl="node1" presStyleIdx="2" presStyleCnt="3" custLinFactNeighborX="-7620" custLinFactNeighborY="75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A07C27-7212-430E-A214-8C87215EB34B}" type="presOf" srcId="{0C70851F-907A-4A27-92F8-E64E5B9E4A85}" destId="{9258C356-F6AC-49D8-8ACE-7E5B95441875}" srcOrd="0" destOrd="0" presId="urn:microsoft.com/office/officeart/2005/8/layout/hProcess6"/>
    <dgm:cxn modelId="{4304BE2D-E0E0-4661-B619-8AA18E4A291A}" type="presOf" srcId="{D84AB518-FFF4-4935-A9D9-9AD0096C6C0B}" destId="{85695B87-EE69-4B97-B10E-797E5CFF73F5}" srcOrd="0" destOrd="0" presId="urn:microsoft.com/office/officeart/2005/8/layout/hProcess6"/>
    <dgm:cxn modelId="{9172809A-C755-4926-A0D3-94AA2F4A90B6}" srcId="{11B72E34-B78E-48AA-A4F0-B7A731F174DB}" destId="{00D50020-9A30-42B8-ABF8-542EB91B393F}" srcOrd="1" destOrd="0" parTransId="{C071B4EE-BD00-4E4B-9243-9F8CFDEF2E9B}" sibTransId="{0E22F3E5-2B50-4801-BD1C-92A6C755DC87}"/>
    <dgm:cxn modelId="{360FC402-4D41-4D24-8DA5-13F8380B967C}" type="presOf" srcId="{2F8D7170-157F-4255-B170-D6902A40FEF7}" destId="{9218FCEE-F7F3-4573-9815-3214D77DAB42}" srcOrd="0" destOrd="0" presId="urn:microsoft.com/office/officeart/2005/8/layout/hProcess6"/>
    <dgm:cxn modelId="{153B17A3-4F24-40B3-B8DC-0756F273718B}" srcId="{605BF30A-0F9D-4237-AE5B-72184B9E2530}" destId="{0C70851F-907A-4A27-92F8-E64E5B9E4A85}" srcOrd="0" destOrd="0" parTransId="{B5D3C992-0F31-4D88-B12E-5BA1C72A6E5C}" sibTransId="{51C692C9-BA5F-45F2-BA84-F133EF15238E}"/>
    <dgm:cxn modelId="{355CDD29-589A-49E0-9C42-8B039D9EB8E1}" type="presOf" srcId="{0C70851F-907A-4A27-92F8-E64E5B9E4A85}" destId="{10339739-2DC9-430C-8D79-2DAC6A94FE59}" srcOrd="1" destOrd="0" presId="urn:microsoft.com/office/officeart/2005/8/layout/hProcess6"/>
    <dgm:cxn modelId="{1BE2AB15-47B9-46A0-B46E-7849820AEDBE}" srcId="{11B72E34-B78E-48AA-A4F0-B7A731F174DB}" destId="{2F8D7170-157F-4255-B170-D6902A40FEF7}" srcOrd="0" destOrd="0" parTransId="{9EF4F7CB-B4CF-4AE6-9E5C-F65C21B32EB5}" sibTransId="{89E55CFC-0716-41B1-910F-5B0C7FF3A429}"/>
    <dgm:cxn modelId="{7BC3C5C2-2C23-49B1-BF88-139CF7CA802D}" type="presOf" srcId="{11B72E34-B78E-48AA-A4F0-B7A731F174DB}" destId="{2E124D7C-B3F6-4822-A1FD-4E58363DAF4D}" srcOrd="0" destOrd="0" presId="urn:microsoft.com/office/officeart/2005/8/layout/hProcess6"/>
    <dgm:cxn modelId="{D5271EDC-794B-47F6-B503-7EB77FF56B94}" srcId="{11B72E34-B78E-48AA-A4F0-B7A731F174DB}" destId="{605BF30A-0F9D-4237-AE5B-72184B9E2530}" srcOrd="2" destOrd="0" parTransId="{C2329BD1-3A80-4BFF-A09D-D219423CC6B1}" sibTransId="{FFE4B19D-AE16-4F4B-97D4-5BED55F48AD5}"/>
    <dgm:cxn modelId="{3560ACC9-6495-4285-98EC-6A2567F26F59}" srcId="{2F8D7170-157F-4255-B170-D6902A40FEF7}" destId="{D84AB518-FFF4-4935-A9D9-9AD0096C6C0B}" srcOrd="0" destOrd="0" parTransId="{B407BD76-9018-414D-8867-D742D97B19E0}" sibTransId="{0838A429-6B7A-4ECE-8E03-2B0CD4BC6CF8}"/>
    <dgm:cxn modelId="{2F9EDB55-D861-48CF-B16B-174264CF5176}" type="presOf" srcId="{605BF30A-0F9D-4237-AE5B-72184B9E2530}" destId="{7E68F96B-A791-49C8-8089-ACF2CD67F64C}" srcOrd="0" destOrd="0" presId="urn:microsoft.com/office/officeart/2005/8/layout/hProcess6"/>
    <dgm:cxn modelId="{BEF50316-B042-4ACA-8F94-8401052F92EB}" type="presOf" srcId="{D84AB518-FFF4-4935-A9D9-9AD0096C6C0B}" destId="{34CF5CB0-F278-44F9-99CA-2CDD55B8F6E1}" srcOrd="1" destOrd="0" presId="urn:microsoft.com/office/officeart/2005/8/layout/hProcess6"/>
    <dgm:cxn modelId="{DC52CECA-8010-4F91-9FA6-DCB0959EA678}" type="presOf" srcId="{00D50020-9A30-42B8-ABF8-542EB91B393F}" destId="{9938275B-EC8C-4A0A-A75B-CE375939E534}" srcOrd="0" destOrd="0" presId="urn:microsoft.com/office/officeart/2005/8/layout/hProcess6"/>
    <dgm:cxn modelId="{62C01278-4FD1-427D-9C27-BD958058C6D4}" type="presParOf" srcId="{2E124D7C-B3F6-4822-A1FD-4E58363DAF4D}" destId="{91BE660D-F2EF-4678-8B4A-4FC0C292DC85}" srcOrd="0" destOrd="0" presId="urn:microsoft.com/office/officeart/2005/8/layout/hProcess6"/>
    <dgm:cxn modelId="{529FAAF5-DC86-4B3B-B6ED-385A3890F5E6}" type="presParOf" srcId="{91BE660D-F2EF-4678-8B4A-4FC0C292DC85}" destId="{D0BF73D6-B201-44C2-A1A9-5874B4157455}" srcOrd="0" destOrd="0" presId="urn:microsoft.com/office/officeart/2005/8/layout/hProcess6"/>
    <dgm:cxn modelId="{006A0B6C-8765-4192-9700-A2CE57F728F6}" type="presParOf" srcId="{91BE660D-F2EF-4678-8B4A-4FC0C292DC85}" destId="{85695B87-EE69-4B97-B10E-797E5CFF73F5}" srcOrd="1" destOrd="0" presId="urn:microsoft.com/office/officeart/2005/8/layout/hProcess6"/>
    <dgm:cxn modelId="{63C4636E-F516-4284-8936-A41E607C6FE9}" type="presParOf" srcId="{91BE660D-F2EF-4678-8B4A-4FC0C292DC85}" destId="{34CF5CB0-F278-44F9-99CA-2CDD55B8F6E1}" srcOrd="2" destOrd="0" presId="urn:microsoft.com/office/officeart/2005/8/layout/hProcess6"/>
    <dgm:cxn modelId="{5037B38E-E65A-4E96-B09D-C640046E82E2}" type="presParOf" srcId="{91BE660D-F2EF-4678-8B4A-4FC0C292DC85}" destId="{9218FCEE-F7F3-4573-9815-3214D77DAB42}" srcOrd="3" destOrd="0" presId="urn:microsoft.com/office/officeart/2005/8/layout/hProcess6"/>
    <dgm:cxn modelId="{D541D395-F31B-4A56-A4BA-762450C6CD5E}" type="presParOf" srcId="{2E124D7C-B3F6-4822-A1FD-4E58363DAF4D}" destId="{EB4794DC-7FFB-46B8-9F2E-11E8D7AF7B6C}" srcOrd="1" destOrd="0" presId="urn:microsoft.com/office/officeart/2005/8/layout/hProcess6"/>
    <dgm:cxn modelId="{E3515C8F-4493-4882-A326-E3094C0FAB0E}" type="presParOf" srcId="{2E124D7C-B3F6-4822-A1FD-4E58363DAF4D}" destId="{70ECB4D0-91F9-4CBD-8335-35686937AD01}" srcOrd="2" destOrd="0" presId="urn:microsoft.com/office/officeart/2005/8/layout/hProcess6"/>
    <dgm:cxn modelId="{542B3115-3647-4D81-8C4B-16BF752CE7E5}" type="presParOf" srcId="{70ECB4D0-91F9-4CBD-8335-35686937AD01}" destId="{4B46C5DD-8492-4DDA-A431-E392697C50AC}" srcOrd="0" destOrd="0" presId="urn:microsoft.com/office/officeart/2005/8/layout/hProcess6"/>
    <dgm:cxn modelId="{C4D74833-861D-4625-8DFF-B206A4745651}" type="presParOf" srcId="{70ECB4D0-91F9-4CBD-8335-35686937AD01}" destId="{34BC29FD-3215-4A71-875C-9D28956F2801}" srcOrd="1" destOrd="0" presId="urn:microsoft.com/office/officeart/2005/8/layout/hProcess6"/>
    <dgm:cxn modelId="{90B5FF34-2ED2-4517-8362-0C7459C3F830}" type="presParOf" srcId="{70ECB4D0-91F9-4CBD-8335-35686937AD01}" destId="{74712D17-8012-4351-82E0-94379FA0F675}" srcOrd="2" destOrd="0" presId="urn:microsoft.com/office/officeart/2005/8/layout/hProcess6"/>
    <dgm:cxn modelId="{AD7A8C48-697D-46AD-BA89-51137F133DBC}" type="presParOf" srcId="{70ECB4D0-91F9-4CBD-8335-35686937AD01}" destId="{9938275B-EC8C-4A0A-A75B-CE375939E534}" srcOrd="3" destOrd="0" presId="urn:microsoft.com/office/officeart/2005/8/layout/hProcess6"/>
    <dgm:cxn modelId="{09F76BA6-A0B9-4FB3-8B03-A0AFCB845E22}" type="presParOf" srcId="{2E124D7C-B3F6-4822-A1FD-4E58363DAF4D}" destId="{6417B0A6-F9CA-42A6-BA76-B687D82049FB}" srcOrd="3" destOrd="0" presId="urn:microsoft.com/office/officeart/2005/8/layout/hProcess6"/>
    <dgm:cxn modelId="{7641D4EC-E25C-4D7A-AFD2-B9BE9A3FBEDA}" type="presParOf" srcId="{2E124D7C-B3F6-4822-A1FD-4E58363DAF4D}" destId="{3A697700-6BF0-46A1-B89C-C3D71564D787}" srcOrd="4" destOrd="0" presId="urn:microsoft.com/office/officeart/2005/8/layout/hProcess6"/>
    <dgm:cxn modelId="{A14F0EA9-2AF4-47D8-904A-B1717FBDCBCA}" type="presParOf" srcId="{3A697700-6BF0-46A1-B89C-C3D71564D787}" destId="{B74AEC28-A2F3-408F-9536-419B1167AFF2}" srcOrd="0" destOrd="0" presId="urn:microsoft.com/office/officeart/2005/8/layout/hProcess6"/>
    <dgm:cxn modelId="{26E7CFFF-49DB-47F5-8CDB-24F0EE2AC95A}" type="presParOf" srcId="{3A697700-6BF0-46A1-B89C-C3D71564D787}" destId="{9258C356-F6AC-49D8-8ACE-7E5B95441875}" srcOrd="1" destOrd="0" presId="urn:microsoft.com/office/officeart/2005/8/layout/hProcess6"/>
    <dgm:cxn modelId="{471176FD-E17B-4C35-A471-4F79AD358577}" type="presParOf" srcId="{3A697700-6BF0-46A1-B89C-C3D71564D787}" destId="{10339739-2DC9-430C-8D79-2DAC6A94FE59}" srcOrd="2" destOrd="0" presId="urn:microsoft.com/office/officeart/2005/8/layout/hProcess6"/>
    <dgm:cxn modelId="{9FF1572D-67D4-4701-8529-76AD47D63746}" type="presParOf" srcId="{3A697700-6BF0-46A1-B89C-C3D71564D787}" destId="{7E68F96B-A791-49C8-8089-ACF2CD67F64C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95B87-EE69-4B97-B10E-797E5CFF73F5}">
      <dsp:nvSpPr>
        <dsp:cNvPr id="0" name=""/>
        <dsp:cNvSpPr/>
      </dsp:nvSpPr>
      <dsp:spPr>
        <a:xfrm>
          <a:off x="175572" y="688946"/>
          <a:ext cx="2844091" cy="2834011"/>
        </a:xfrm>
        <a:prstGeom prst="leftArrow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0" tIns="41275" rIns="8255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/>
        </a:p>
      </dsp:txBody>
      <dsp:txXfrm>
        <a:off x="886595" y="1114048"/>
        <a:ext cx="1386494" cy="1983807"/>
      </dsp:txXfrm>
    </dsp:sp>
    <dsp:sp modelId="{9218FCEE-F7F3-4573-9815-3214D77DAB42}">
      <dsp:nvSpPr>
        <dsp:cNvPr id="0" name=""/>
        <dsp:cNvSpPr/>
      </dsp:nvSpPr>
      <dsp:spPr>
        <a:xfrm>
          <a:off x="4939" y="1612307"/>
          <a:ext cx="1048242" cy="1048242"/>
        </a:xfrm>
        <a:prstGeom prst="ellipse">
          <a:avLst/>
        </a:prstGeom>
        <a:solidFill>
          <a:srgbClr val="B449B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A</a:t>
          </a:r>
          <a:endParaRPr lang="en-GB" sz="3700" kern="1200" dirty="0"/>
        </a:p>
      </dsp:txBody>
      <dsp:txXfrm>
        <a:off x="158450" y="1765818"/>
        <a:ext cx="741220" cy="741220"/>
      </dsp:txXfrm>
    </dsp:sp>
    <dsp:sp modelId="{34BC29FD-3215-4A71-875C-9D28956F2801}">
      <dsp:nvSpPr>
        <dsp:cNvPr id="0" name=""/>
        <dsp:cNvSpPr/>
      </dsp:nvSpPr>
      <dsp:spPr>
        <a:xfrm>
          <a:off x="3396842" y="688946"/>
          <a:ext cx="2611801" cy="2894963"/>
        </a:xfrm>
        <a:prstGeom prst="leftArrow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9938275B-EC8C-4A0A-A75B-CE375939E534}">
      <dsp:nvSpPr>
        <dsp:cNvPr id="0" name=""/>
        <dsp:cNvSpPr/>
      </dsp:nvSpPr>
      <dsp:spPr>
        <a:xfrm>
          <a:off x="2982891" y="1666092"/>
          <a:ext cx="1048242" cy="1048242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B/C</a:t>
          </a:r>
          <a:endParaRPr lang="en-GB" sz="3700" kern="1200" dirty="0"/>
        </a:p>
      </dsp:txBody>
      <dsp:txXfrm>
        <a:off x="3136402" y="1819603"/>
        <a:ext cx="741220" cy="741220"/>
      </dsp:txXfrm>
    </dsp:sp>
    <dsp:sp modelId="{9258C356-F6AC-49D8-8ACE-7E5B95441875}">
      <dsp:nvSpPr>
        <dsp:cNvPr id="0" name=""/>
        <dsp:cNvSpPr/>
      </dsp:nvSpPr>
      <dsp:spPr>
        <a:xfrm>
          <a:off x="6378421" y="413214"/>
          <a:ext cx="2667232" cy="3446427"/>
        </a:xfrm>
        <a:prstGeom prst="lef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5100" tIns="41275" rIns="8255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/>
        </a:p>
      </dsp:txBody>
      <dsp:txXfrm>
        <a:off x="7045229" y="930178"/>
        <a:ext cx="1300276" cy="2412499"/>
      </dsp:txXfrm>
    </dsp:sp>
    <dsp:sp modelId="{7E68F96B-A791-49C8-8089-ACF2CD67F64C}">
      <dsp:nvSpPr>
        <dsp:cNvPr id="0" name=""/>
        <dsp:cNvSpPr/>
      </dsp:nvSpPr>
      <dsp:spPr>
        <a:xfrm>
          <a:off x="6059797" y="1691470"/>
          <a:ext cx="1048242" cy="1048242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D</a:t>
          </a:r>
          <a:endParaRPr lang="en-GB" sz="3700" kern="1200" dirty="0"/>
        </a:p>
      </dsp:txBody>
      <dsp:txXfrm>
        <a:off x="6213308" y="1844981"/>
        <a:ext cx="741220" cy="741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64ABF-AF1C-4454-B504-7E52EC0A021A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FD321-1F05-419C-B1CB-8187F3EE30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1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FD321-1F05-419C-B1CB-8187F3EE30E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39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KS4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7A513-2747-4BF1-A275-FADC84BE33C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6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FD321-1F05-419C-B1CB-8187F3EE30E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7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424" y="1772817"/>
            <a:ext cx="10363200" cy="1470025"/>
          </a:xfrm>
        </p:spPr>
        <p:txBody>
          <a:bodyPr/>
          <a:lstStyle>
            <a:lvl1pPr algn="l">
              <a:defRPr sz="6000">
                <a:solidFill>
                  <a:srgbClr val="031A3B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424" y="3886200"/>
            <a:ext cx="9451776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3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solidFill>
                  <a:srgbClr val="210E3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210E3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210E3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210E3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210E3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88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31A3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70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31A3B"/>
                </a:solidFill>
              </a:defRPr>
            </a:lvl1pPr>
            <a:lvl2pPr>
              <a:defRPr sz="2400">
                <a:solidFill>
                  <a:srgbClr val="031A3B"/>
                </a:solidFill>
              </a:defRPr>
            </a:lvl2pPr>
            <a:lvl3pPr>
              <a:defRPr sz="2000">
                <a:solidFill>
                  <a:srgbClr val="031A3B"/>
                </a:solidFill>
              </a:defRPr>
            </a:lvl3pPr>
            <a:lvl4pPr>
              <a:defRPr sz="1800">
                <a:solidFill>
                  <a:srgbClr val="031A3B"/>
                </a:solidFill>
              </a:defRPr>
            </a:lvl4pPr>
            <a:lvl5pPr>
              <a:defRPr sz="1800">
                <a:solidFill>
                  <a:srgbClr val="031A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31A3B"/>
                </a:solidFill>
              </a:defRPr>
            </a:lvl1pPr>
            <a:lvl2pPr>
              <a:defRPr sz="2400">
                <a:solidFill>
                  <a:srgbClr val="031A3B"/>
                </a:solidFill>
              </a:defRPr>
            </a:lvl2pPr>
            <a:lvl3pPr>
              <a:defRPr sz="2000">
                <a:solidFill>
                  <a:srgbClr val="031A3B"/>
                </a:solidFill>
              </a:defRPr>
            </a:lvl3pPr>
            <a:lvl4pPr>
              <a:defRPr sz="1800">
                <a:solidFill>
                  <a:srgbClr val="031A3B"/>
                </a:solidFill>
              </a:defRPr>
            </a:lvl4pPr>
            <a:lvl5pPr>
              <a:defRPr sz="1800">
                <a:solidFill>
                  <a:srgbClr val="031A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89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83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0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rgbClr val="031A3B"/>
                </a:solidFill>
              </a:defRPr>
            </a:lvl1pPr>
            <a:lvl2pPr>
              <a:defRPr sz="2800">
                <a:solidFill>
                  <a:srgbClr val="031A3B"/>
                </a:solidFill>
              </a:defRPr>
            </a:lvl2pPr>
            <a:lvl3pPr>
              <a:defRPr sz="2400">
                <a:solidFill>
                  <a:srgbClr val="031A3B"/>
                </a:solidFill>
              </a:defRPr>
            </a:lvl3pPr>
            <a:lvl4pPr>
              <a:defRPr sz="2000">
                <a:solidFill>
                  <a:srgbClr val="031A3B"/>
                </a:solidFill>
              </a:defRPr>
            </a:lvl4pPr>
            <a:lvl5pPr>
              <a:defRPr sz="2000">
                <a:solidFill>
                  <a:srgbClr val="031A3B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2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056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26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rgbClr val="031A3B"/>
                </a:solidFill>
              </a:defRPr>
            </a:lvl1pPr>
            <a:lvl2pPr>
              <a:defRPr>
                <a:solidFill>
                  <a:srgbClr val="031A3B"/>
                </a:solidFill>
              </a:defRPr>
            </a:lvl2pPr>
            <a:lvl3pPr>
              <a:defRPr>
                <a:solidFill>
                  <a:srgbClr val="031A3B"/>
                </a:solidFill>
              </a:defRPr>
            </a:lvl3pPr>
            <a:lvl4pPr>
              <a:defRPr>
                <a:solidFill>
                  <a:srgbClr val="031A3B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4C569A-2606-4A17-8A4F-772C7A105C4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44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35627" y="836712"/>
            <a:ext cx="9025003" cy="917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1" y="1988840"/>
            <a:ext cx="11329259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3307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b="1" kern="1200" baseline="0">
          <a:solidFill>
            <a:srgbClr val="031A3B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rgbClr val="031A3B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50A0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50A0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50A0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50A0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m4a"/><Relationship Id="rId7" Type="http://schemas.openxmlformats.org/officeDocument/2006/relationships/image" Target="../media/image1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ocr.org.uk/Images/171720-specification-accredited-a-level-gce-chemistry-a-h432.pdf" TargetMode="External"/><Relationship Id="rId5" Type="http://schemas.openxmlformats.org/officeDocument/2006/relationships/hyperlink" Target="https://www.ocr.org.uk/Images/171750-specification-accredited-as-level-gce-chemistry-a-h032.pdf" TargetMode="External"/><Relationship Id="rId4" Type="http://schemas.openxmlformats.org/officeDocument/2006/relationships/hyperlink" Target="mailto:shargreaves.72@kingswoodsecondaryacademy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a level chemistry (OCR)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Delivered by Mrs Hargreaves </a:t>
            </a:r>
            <a:endParaRPr lang="en-GB" dirty="0"/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303" y="6118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3" y="243517"/>
            <a:ext cx="10357609" cy="6614483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0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1" y="224540"/>
            <a:ext cx="5526301" cy="392658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98973" y="352137"/>
            <a:ext cx="2376976" cy="12440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5614" y="152351"/>
            <a:ext cx="4074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Remember that the table has a key which tells you which number is which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2" y="4704367"/>
            <a:ext cx="1798561" cy="183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3730" y="4604678"/>
            <a:ext cx="50033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Sodium has an atomic number of 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8443" y="5113750"/>
            <a:ext cx="54406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has a relative atomic mass of 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3730" y="5668825"/>
            <a:ext cx="3112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has 11 protons and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(23-11 = 12 neutrons)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807" y="4531797"/>
            <a:ext cx="7600886" cy="2228559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97992" y="2023018"/>
            <a:ext cx="446080" cy="32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97466" y="2842336"/>
            <a:ext cx="446080" cy="32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556648" y="3649321"/>
            <a:ext cx="446080" cy="32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45412" y="3649322"/>
            <a:ext cx="446080" cy="32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212033" y="3693497"/>
            <a:ext cx="446080" cy="32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964421" y="3689168"/>
            <a:ext cx="446080" cy="32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997933" y="2027463"/>
            <a:ext cx="2988840" cy="424731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But, not every </a:t>
            </a: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atomic mass </a:t>
            </a: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 nice whole number.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relative atomic mass on the periodic table is an average of the </a:t>
            </a: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 numbers </a:t>
            </a: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different isotopes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2013" y="6166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s.fau.edu/nasa/images/causes/CarbonAto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59" y="1463953"/>
            <a:ext cx="2435604" cy="24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.tqn.com/y/chemistry/1/S/w/2/1/helium-ato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529" y="1659823"/>
            <a:ext cx="2016959" cy="18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png;base64,iVBORw0KGgoAAAANSUhEUgAAAI4AAACOCAMAAADQI8A6AAAA0lBMVEX////MAACqqqrMzMwAAAC+vr7v7+/z8/PR0dHU1NTKysrY2NjDw8O/v7/a2trPAAAqAADh4eGzAAC3t7f5+fnr6+vl5eVRAAC+AACfn5+mpqZ4eHi5AACZmZnGAADVAAA8PDyOAABXAABDS0thAACcAABHAABeXl4kAAANAAAbAABma2uDh4ekAAAhISFuc3M5AAByAAA2NjaBAAAiAAAxPDwiKio0FBQAGBhWAAAaLy+FAABpAAA+AABTWloYISFISEgYGBgqODg0Cgp/f39UVFTG7xjMAAAGH0lEQVR4nM1c/1+qPBRGxneGRCAJqVhZalKW3Xrv2+3tVrf7//9L7wBFRVHYBuP5IYlyPJ/tnLNnZ2dwHDZkSZJkyG8Bxjfx28SlouvAEBHc7ftudA/qul4jpXb8RDf3746q61AU23VwcWwPyMfHA/0L8Gxn44YYfvd5qhRlSfHtEsMg276SMHfHgrAYLu6FxSZFMjIqFPWyX9JFqMoOL4xDXlVVsT8TzqmYlQNgG6shuQ2/hT5UFICgaP49DT4+b2H3Mi/0Yy4gIST0CbnImkfybSFUwRqKdw+IyKgw36kLwP7kUecoSwCgffIErVkGns2k+P7QAID98xi+ArQxgfUYGqlnfozRWEHk6RFCBY3WC25vSzzROMUYjpU1nTm67i8wG9UNYjIcN/+73TtgPsMbLJtKTA+HENkv78ew0eUCy08tnk48l5Ows3IsAAUbhw1RdNhEOBSVjcDz8VF6quE4TaE113Gd4Tzlo4jnC6BbZZsw8OeEXSjDoa+r0Vip3senzjmKWK4BsUOPDIIzRvKi74Xzl89x3DOdMnw6Nl02COB7Nrxf/O2rq0doxb9bRmIVRwdsxg23MB/KI5WDouNVD5uifLSa2CCHK+DvulI9jyWc43wsQDHeHIMDjvCxSvgfDRzWhY5RY9/EDzw4m2rkYqsk2gemU4mG2ioJQ8r9E4nCx0buQ43ahyqCmzMkdXvVCtpeb5fr9qr0wXu9S60lPbQP+7xLhvWn9A48uv6Qs4ayOzAkOQpi7Di7z4JFiqyMkEpKe9rIrDCrUcfFsb3GlCGjmLOCs+Vc7GLOCm11fc0w5uyjwNqQI4hrocHakCNs+DrTELhCGvlcyJLGCulmRSM6J9UZpZIbFWLZK2K+eK4VywRHU+jIySg1hU4S/az6cgSHkQRmFSOtmoETgZyPrq9+EEDWYThD8InlbcTE0chmCHH+KtyMfo1GN8J7SDbu0TiRTZ9g/PPyrtcdmINBt3d3+xqSpM4i0UNER/x92TNNsxXDNIPrH1ckygn5OAkdfzoKllyWjHpnrwTtIToy/tf9PxetDMzW5Rd+/yA6+H4OhDczSwfxObvCpyPj53Tc58tgzSIlZvam39hNQnw6ntBLOQyurwer6+DXK3aH89h0rKundY+c3t6epr8FE+wlLT4dZaNzzNOTkzUd8/EdN/rg0+k/dFs5dE5/4kZnbDrO7LGVR6cn4IpvbDry1UXyfDMwg6B3ctKLPhNXG5zhdjk+neeEzuDx7XH0eDadjqLPt9i/BqM5ptwgpWN2hS3E5s2OTqt7FuFmOr2JP2Pz7v5X/2C9L025G+FuMrmLL5ZxuXZTPujov2t39MNhEFemkkwSFzl0gkmIq+Px6XDeNFjTmUxSOuY1iymUc79GQUrnYbSiY/Z+hNhNQiL5lc7pKCCv2CD5hS3fkfwiEKfe7fWuHHx7IRKnBNLdOf/nKSPdg8sXMulOtLDxhczC5oHlwiZe9v171xsgKsmyb0xUMWHIxAl3/v1LGD1d/EKL4mfCRbEb7QQUKcw4hE7bns2eZ7MQkqbuqWQwuCihItPIqMRMNncDmCJJNznsNyQSSM3KDTYsVblM5DYszd2wTQCOrJSdFtbnOdjuWi+xJtGw7bWGbT42bGu2YRvX7LdJMjMVa2POFNazNubsoQPGkTkb+Symm9e7ncHSevYUmrOqGuRywh7DQr198phZGaNj7LWTY6XVVWF/kScrnZFXAtu0AmEaW+qlcaB8umHF5U0rvW/YwYSa566jxzZqNZ8Ch1rqPPJTzDLqmts7xU5ldIhPERd7TFEB2iGsoSmE/fX/e1FD/5Q6zVh5/5RM4lRwFHOr+dILlwrjj6NgxH6tsvgMsISDVY1BO3nq7xisKk5IuQa2BnY06nqM7E0NKl296vKkSWOf3sF0R6NwdhAYdNaDchvfarbaUWnEaBeqtCK9ZRPHII/qtGN5In5zjixSX1FKtoL9OiC7ik0YS4Xlu0gW6dnMTtuS7ZcK1NCzK34pGfTEQu89kyRJ9OpYlXRENAD6oego67oiinW9EwH5SltXYPQ+tp05TY/uanr515KQIn5ZncpnoEa38aeV/wF1TGOP1LMkHQAAAABJRU5ErkJggg=="/>
          <p:cNvSpPr>
            <a:spLocks noChangeAspect="1" noChangeArrowheads="1"/>
          </p:cNvSpPr>
          <p:nvPr/>
        </p:nvSpPr>
        <p:spPr bwMode="auto">
          <a:xfrm>
            <a:off x="1679575" y="-808038"/>
            <a:ext cx="16954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 descr="http://www.langlopress.net/homeeducation/resources/science/content/support/illustrations/Bohr%20Atoms/Hydrogen%20Atom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80" y="1667783"/>
            <a:ext cx="1893751" cy="18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9949" y="3687271"/>
            <a:ext cx="194421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8151" y="3622581"/>
            <a:ext cx="194421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Helium</a:t>
            </a:r>
            <a:endParaRPr lang="en-GB" sz="1600" b="1" dirty="0">
              <a:solidFill>
                <a:srgbClr val="031A3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2979" y="3711971"/>
            <a:ext cx="194421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Carbon-12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445" y="49636"/>
            <a:ext cx="11265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mass of all atoms are measured </a:t>
            </a:r>
            <a:r>
              <a:rPr lang="en-GB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relatively</a:t>
            </a: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1/12</a:t>
            </a:r>
            <a:r>
              <a:rPr lang="en-GB" sz="2000" b="1" baseline="30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mass of a carbon-12 atom. 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(or 1/12</a:t>
            </a:r>
            <a:r>
              <a:rPr lang="en-GB" sz="2000" b="1" baseline="30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mass of carbon has a relative mass of 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807" y="4321746"/>
            <a:ext cx="6742561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has a relative mass of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3807" y="4821295"/>
            <a:ext cx="11557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 has a relative mass of 1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means 12 hydrogen atoms have the same mass as 1 carbon atom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445" y="5794154"/>
            <a:ext cx="10143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Helium has a relative mass of 4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means 3 helium atoms have the same mass as 1 carbon atom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8038" y="617444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7374" y="6174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9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6/6c/Protium_deuterium_trit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93" y="1441446"/>
            <a:ext cx="5282222" cy="265755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821" y="188639"/>
            <a:ext cx="11622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Isotopes</a:t>
            </a:r>
            <a:r>
              <a:rPr lang="en-GB" sz="2000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an </a:t>
            </a:r>
            <a:r>
              <a:rPr lang="en-GB" sz="2000" b="1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</a:t>
            </a:r>
            <a:r>
              <a:rPr lang="en-GB" sz="2000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have the same </a:t>
            </a:r>
            <a:r>
              <a:rPr lang="en-GB" sz="2000" b="1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atomic number</a:t>
            </a:r>
            <a:r>
              <a:rPr lang="en-GB" sz="2000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but a different </a:t>
            </a:r>
            <a:r>
              <a:rPr lang="en-GB" sz="2000" b="1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 number </a:t>
            </a:r>
            <a:r>
              <a:rPr lang="en-GB" sz="2000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 to different numbers of </a:t>
            </a:r>
            <a:r>
              <a:rPr lang="en-GB" sz="2000" b="1" dirty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5520" y="4394674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 has 3 different isotopes each one has a different </a:t>
            </a: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isotopic mass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85" y="5445225"/>
            <a:ext cx="8712968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isotopic mass </a:t>
            </a: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mass of the isotope compare to 1/12</a:t>
            </a:r>
            <a:r>
              <a:rPr lang="en-GB" sz="2000" baseline="30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mass of Carbon-12</a:t>
            </a:r>
            <a:endParaRPr lang="en-GB" sz="2000" b="1" dirty="0">
              <a:solidFill>
                <a:srgbClr val="031A3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21" y="595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4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0648"/>
            <a:ext cx="5942910" cy="273630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976677"/>
              </p:ext>
            </p:extLst>
          </p:nvPr>
        </p:nvGraphicFramePr>
        <p:xfrm>
          <a:off x="1141780" y="3097233"/>
          <a:ext cx="9658662" cy="3588167"/>
        </p:xfrm>
        <a:graphic>
          <a:graphicData uri="http://schemas.openxmlformats.org/drawingml/2006/table">
            <a:tbl>
              <a:tblPr firstRow="1" firstCol="1" bandRow="1"/>
              <a:tblGrid>
                <a:gridCol w="872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4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44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5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Atom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Name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Atomic 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number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Mass 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number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No. of protons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No. of neutrons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No. of electrons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</a:t>
                      </a:r>
                      <a:r>
                        <a:rPr lang="en-GB" sz="1800" baseline="30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 </a:t>
                      </a:r>
                      <a:r>
                        <a:rPr lang="en-GB" sz="1800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en-GB" sz="1800" baseline="30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6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</a:rPr>
                        <a:t> 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r>
                        <a:rPr lang="en-GB" sz="1800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30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US" sz="1800" b="1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14 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53392" y="4021070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Carbon-12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9276" y="476921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Carbon-13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4598" y="5722843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Carbon-14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5434" y="4077569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5434" y="4785603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0011" y="5773613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2282" y="4035269"/>
            <a:ext cx="7620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2282" y="4827484"/>
            <a:ext cx="7620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8279" y="5695134"/>
            <a:ext cx="7998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4902" y="4035268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84640" y="4877462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4179" y="5731938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35936" y="4063288"/>
            <a:ext cx="392685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35936" y="4877462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47603" y="5812195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75076" y="4077569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75075" y="4877462"/>
            <a:ext cx="392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75075" y="5798798"/>
            <a:ext cx="283863" cy="51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725" y="5985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9" y="2669904"/>
            <a:ext cx="11346469" cy="318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78" y="64738"/>
            <a:ext cx="24685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1864" y="952570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GCSE you will be familiar with the atom looking like this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5987" y="6042689"/>
            <a:ext cx="8784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the model of the atom we use has developed over time.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439" y="6042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3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quiz!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have you remembered?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71" y="6103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7536160" y="113468"/>
            <a:ext cx="4437856" cy="365125"/>
          </a:xfrm>
          <a:prstGeom prst="rect">
            <a:avLst/>
          </a:prstGeom>
        </p:spPr>
        <p:txBody>
          <a:bodyPr lIns="91376" tIns="45688" rIns="91376" bIns="4568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BBCB6-F71D-4D37-B213-EA01781BD154}" type="datetime4">
              <a:rPr lang="en-GB" sz="2800">
                <a:solidFill>
                  <a:srgbClr val="002060"/>
                </a:solidFill>
              </a:rPr>
              <a:pPr/>
              <a:t>22 June 2020</a:t>
            </a:fld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5544" y="692696"/>
            <a:ext cx="6768752" cy="917526"/>
          </a:xfrm>
        </p:spPr>
        <p:txBody>
          <a:bodyPr/>
          <a:lstStyle/>
          <a:p>
            <a:r>
              <a:rPr lang="en-GB" sz="3600" dirty="0"/>
              <a:t>Question 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703512" y="2852936"/>
          <a:ext cx="8856984" cy="3796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0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2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Atoms of the same element with the same number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neutrons</a:t>
                      </a: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 but different numbers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electrons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2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Atoms of the same element with the same number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electrons</a:t>
                      </a: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 but different numbers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protons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2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Atoms of the same element with the same number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protons, </a:t>
                      </a: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but different numbers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neutrons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69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Atoms of the same element with the same number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neutrons</a:t>
                      </a: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 but different numbers of </a:t>
                      </a:r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protons</a:t>
                      </a:r>
                    </a:p>
                    <a:p>
                      <a:pPr algn="l"/>
                      <a:endParaRPr lang="en-GB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631504" y="2060848"/>
            <a:ext cx="892899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Which of these is the definition of </a:t>
            </a:r>
            <a:r>
              <a:rPr lang="en-GB" sz="2800" i="1" dirty="0">
                <a:solidFill>
                  <a:schemeClr val="tx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isotope</a:t>
            </a:r>
            <a:r>
              <a:rPr lang="en-GB" sz="2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?</a:t>
            </a:r>
            <a:endParaRPr lang="en-GB" dirty="0" smtClean="0">
              <a:solidFill>
                <a:schemeClr val="tx2">
                  <a:lumMod val="50000"/>
                </a:schemeClr>
              </a:solidFill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dirty="0" smtClean="0"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800" dirty="0"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20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7536160" y="113468"/>
            <a:ext cx="4437856" cy="365125"/>
          </a:xfrm>
          <a:prstGeom prst="rect">
            <a:avLst/>
          </a:prstGeom>
        </p:spPr>
        <p:txBody>
          <a:bodyPr lIns="91376" tIns="45688" rIns="91376" bIns="4568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BBCB6-F71D-4D37-B213-EA01781BD154}" type="datetime4">
              <a:rPr lang="en-GB" sz="2800">
                <a:solidFill>
                  <a:srgbClr val="002060"/>
                </a:solidFill>
              </a:rPr>
              <a:pPr/>
              <a:t>22 June 2020</a:t>
            </a:fld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31504" y="2060848"/>
            <a:ext cx="892899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How many protons does this isotope of potassium have?</a:t>
            </a:r>
          </a:p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                                                </a:t>
            </a:r>
            <a:r>
              <a:rPr lang="en-GB" baseline="30000" dirty="0" smtClean="0">
                <a:latin typeface="+mn-lt"/>
                <a:ea typeface="Calibri"/>
                <a:cs typeface="Times New Roman"/>
              </a:rPr>
              <a:t>40</a:t>
            </a:r>
            <a:r>
              <a:rPr lang="en-GB" baseline="-25000" dirty="0" smtClean="0">
                <a:latin typeface="+mn-lt"/>
                <a:ea typeface="Calibri"/>
                <a:cs typeface="Times New Roman"/>
              </a:rPr>
              <a:t>19</a:t>
            </a:r>
            <a:r>
              <a:rPr lang="en-GB" dirty="0" smtClean="0">
                <a:latin typeface="+mn-lt"/>
                <a:ea typeface="Calibri"/>
                <a:cs typeface="Times New Roman"/>
              </a:rPr>
              <a:t>K</a:t>
            </a:r>
          </a:p>
          <a:p>
            <a:pPr marL="0" indent="0">
              <a:buNone/>
            </a:pPr>
            <a:endParaRPr lang="en-GB" dirty="0" smtClean="0"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8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5544" y="692696"/>
            <a:ext cx="6768752" cy="917526"/>
          </a:xfrm>
        </p:spPr>
        <p:txBody>
          <a:bodyPr/>
          <a:lstStyle/>
          <a:p>
            <a:r>
              <a:rPr lang="en-GB" sz="3600" dirty="0"/>
              <a:t>Question 2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404802" y="3717032"/>
          <a:ext cx="7219591" cy="2376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3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21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59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19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4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7536160" y="113468"/>
            <a:ext cx="4437856" cy="365125"/>
          </a:xfrm>
          <a:prstGeom prst="rect">
            <a:avLst/>
          </a:prstGeom>
        </p:spPr>
        <p:txBody>
          <a:bodyPr lIns="91376" tIns="45688" rIns="91376" bIns="4568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BBCB6-F71D-4D37-B213-EA01781BD154}" type="datetime4">
              <a:rPr lang="en-GB" sz="2800">
                <a:solidFill>
                  <a:srgbClr val="002060"/>
                </a:solidFill>
              </a:rPr>
              <a:pPr/>
              <a:t>22 June 2020</a:t>
            </a:fld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31504" y="2060848"/>
            <a:ext cx="892899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How many neutrons does this isotope of calcium have?</a:t>
            </a:r>
          </a:p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                                                </a:t>
            </a:r>
            <a:r>
              <a:rPr lang="en-GB" baseline="30000" dirty="0" smtClean="0">
                <a:latin typeface="+mn-lt"/>
                <a:ea typeface="Calibri"/>
                <a:cs typeface="Times New Roman"/>
              </a:rPr>
              <a:t>48</a:t>
            </a:r>
            <a:r>
              <a:rPr lang="en-GB" baseline="-25000" dirty="0" smtClean="0">
                <a:latin typeface="+mn-lt"/>
                <a:ea typeface="Calibri"/>
                <a:cs typeface="Times New Roman"/>
              </a:rPr>
              <a:t>20</a:t>
            </a:r>
            <a:r>
              <a:rPr lang="en-GB" dirty="0" smtClean="0">
                <a:latin typeface="+mn-lt"/>
                <a:ea typeface="Calibri"/>
                <a:cs typeface="Times New Roman"/>
              </a:rPr>
              <a:t>Ca</a:t>
            </a:r>
          </a:p>
          <a:p>
            <a:pPr marL="0" indent="0">
              <a:buNone/>
            </a:pPr>
            <a:endParaRPr lang="en-GB" dirty="0" smtClean="0"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8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5544" y="692696"/>
            <a:ext cx="6768752" cy="917526"/>
          </a:xfrm>
        </p:spPr>
        <p:txBody>
          <a:bodyPr/>
          <a:lstStyle/>
          <a:p>
            <a:r>
              <a:rPr lang="en-GB" sz="3600" dirty="0"/>
              <a:t>Question 3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999657" y="3717032"/>
          <a:ext cx="7219591" cy="2376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3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48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28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68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Course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451763"/>
              </p:ext>
            </p:extLst>
          </p:nvPr>
        </p:nvGraphicFramePr>
        <p:xfrm>
          <a:off x="808890" y="1674093"/>
          <a:ext cx="10574220" cy="344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7110">
                  <a:extLst>
                    <a:ext uri="{9D8B030D-6E8A-4147-A177-3AD203B41FA5}">
                      <a16:colId xmlns:a16="http://schemas.microsoft.com/office/drawing/2014/main" val="1918892662"/>
                    </a:ext>
                  </a:extLst>
                </a:gridCol>
                <a:gridCol w="5287110">
                  <a:extLst>
                    <a:ext uri="{9D8B030D-6E8A-4147-A177-3AD203B41FA5}">
                      <a16:colId xmlns:a16="http://schemas.microsoft.com/office/drawing/2014/main" val="3123486154"/>
                    </a:ext>
                  </a:extLst>
                </a:gridCol>
              </a:tblGrid>
              <a:tr h="420585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Year 1 (AS)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Year 2 (A2)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641241"/>
                  </a:ext>
                </a:extLst>
              </a:tr>
              <a:tr h="75705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Module 1- Development of practical skills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Module 1- Development of practical skills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297836"/>
                  </a:ext>
                </a:extLst>
              </a:tr>
              <a:tr h="75705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Module 2- Foundations</a:t>
                      </a:r>
                      <a:r>
                        <a:rPr lang="en-GB" sz="2000" baseline="0" dirty="0" smtClean="0"/>
                        <a:t> in chemistry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Module</a:t>
                      </a:r>
                      <a:r>
                        <a:rPr lang="en-GB" sz="2000" baseline="0" dirty="0" smtClean="0"/>
                        <a:t> 5- Physical chemistry and transition elements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69911"/>
                  </a:ext>
                </a:extLst>
              </a:tr>
              <a:tr h="75705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Module 3- Periodic</a:t>
                      </a:r>
                      <a:r>
                        <a:rPr lang="en-GB" sz="2000" baseline="0" dirty="0" smtClean="0"/>
                        <a:t> table and energy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Module 6- Organic chemistry and analysis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083273"/>
                  </a:ext>
                </a:extLst>
              </a:tr>
              <a:tr h="75705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Module 4- Core</a:t>
                      </a:r>
                      <a:r>
                        <a:rPr lang="en-GB" sz="2000" baseline="0" dirty="0" smtClean="0"/>
                        <a:t> organic chemistry and analysis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679540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7536160" y="113468"/>
            <a:ext cx="4437856" cy="365125"/>
          </a:xfrm>
          <a:prstGeom prst="rect">
            <a:avLst/>
          </a:prstGeom>
        </p:spPr>
        <p:txBody>
          <a:bodyPr lIns="91376" tIns="45688" rIns="91376" bIns="4568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BBCB6-F71D-4D37-B213-EA01781BD154}" type="datetime4">
              <a:rPr lang="en-GB" sz="2800">
                <a:solidFill>
                  <a:srgbClr val="002060"/>
                </a:solidFill>
              </a:rPr>
              <a:pPr/>
              <a:t>22 June 2020</a:t>
            </a:fld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31504" y="2060848"/>
            <a:ext cx="892899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How many electrons does this isotope of sulphur have?</a:t>
            </a:r>
          </a:p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                                                </a:t>
            </a:r>
            <a:r>
              <a:rPr lang="en-GB" baseline="30000" dirty="0" smtClean="0">
                <a:latin typeface="+mn-lt"/>
                <a:ea typeface="Calibri"/>
                <a:cs typeface="Times New Roman"/>
              </a:rPr>
              <a:t>34</a:t>
            </a:r>
            <a:r>
              <a:rPr lang="en-GB" baseline="-25000" dirty="0" smtClean="0">
                <a:latin typeface="+mn-lt"/>
                <a:ea typeface="Calibri"/>
                <a:cs typeface="Times New Roman"/>
              </a:rPr>
              <a:t>16</a:t>
            </a:r>
            <a:r>
              <a:rPr lang="en-GB" dirty="0" smtClean="0">
                <a:latin typeface="+mn-lt"/>
                <a:ea typeface="Calibri"/>
                <a:cs typeface="Times New Roman"/>
              </a:rPr>
              <a:t>Ca</a:t>
            </a:r>
          </a:p>
          <a:p>
            <a:pPr marL="0" indent="0">
              <a:buNone/>
            </a:pPr>
            <a:endParaRPr lang="en-GB" dirty="0" smtClean="0"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8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5544" y="692696"/>
            <a:ext cx="6768752" cy="917526"/>
          </a:xfrm>
        </p:spPr>
        <p:txBody>
          <a:bodyPr/>
          <a:lstStyle/>
          <a:p>
            <a:r>
              <a:rPr lang="en-GB" sz="3600" dirty="0"/>
              <a:t>Question 4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999657" y="3717032"/>
          <a:ext cx="7219591" cy="2376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3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34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50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5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7536160" y="113468"/>
            <a:ext cx="4437856" cy="365125"/>
          </a:xfrm>
          <a:prstGeom prst="rect">
            <a:avLst/>
          </a:prstGeom>
        </p:spPr>
        <p:txBody>
          <a:bodyPr lIns="91376" tIns="45688" rIns="91376" bIns="4568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BBCB6-F71D-4D37-B213-EA01781BD154}" type="datetime4">
              <a:rPr lang="en-GB" sz="2800">
                <a:solidFill>
                  <a:srgbClr val="002060"/>
                </a:solidFill>
              </a:rPr>
              <a:pPr/>
              <a:t>22 June 2020</a:t>
            </a:fld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17220" y="1820029"/>
            <a:ext cx="892899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  <a:ea typeface="Calibri"/>
                <a:cs typeface="Times New Roman"/>
              </a:rPr>
              <a:t>What is relative atomic mass?</a:t>
            </a:r>
          </a:p>
          <a:p>
            <a:pPr marL="0" indent="0">
              <a:buNone/>
            </a:pPr>
            <a:endParaRPr lang="en-GB" dirty="0" smtClean="0"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8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5544" y="692696"/>
            <a:ext cx="6768752" cy="917526"/>
          </a:xfrm>
        </p:spPr>
        <p:txBody>
          <a:bodyPr/>
          <a:lstStyle/>
          <a:p>
            <a:r>
              <a:rPr lang="en-GB" sz="3600" dirty="0"/>
              <a:t>Question 5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83432" y="2708920"/>
          <a:ext cx="9433048" cy="3306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1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3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329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mass of one atom of an element to one twelfth of the mass of an atom of carbon-12.</a:t>
                      </a: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01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ratio of the average mean mass of one atom of an element to one twelfth of the mass of an atom of carbon-12.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01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ratio of the average mean mass of one atom of an element to carbon-12.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01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ratio of the average mean mass of one atom of an element to one twelfth of the mass of an atom of carbon-13.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9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Answers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73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7536160" y="113468"/>
            <a:ext cx="4437856" cy="365125"/>
          </a:xfrm>
          <a:prstGeom prst="rect">
            <a:avLst/>
          </a:prstGeom>
        </p:spPr>
        <p:txBody>
          <a:bodyPr lIns="91376" tIns="45688" rIns="91376" bIns="4568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BBCB6-F71D-4D37-B213-EA01781BD154}" type="datetime4">
              <a:rPr lang="en-GB" sz="2800">
                <a:solidFill>
                  <a:srgbClr val="002060"/>
                </a:solidFill>
              </a:rPr>
              <a:t>22 June 2020</a:t>
            </a:fld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31504" y="2060848"/>
            <a:ext cx="8928992" cy="46085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How did you do?</a:t>
            </a:r>
          </a:p>
          <a:p>
            <a:pPr marL="0" indent="0" algn="ctr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5 out of 5 = A</a:t>
            </a:r>
          </a:p>
          <a:p>
            <a:pPr marL="0" indent="0" algn="ctr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4 out of 5 = B</a:t>
            </a:r>
          </a:p>
          <a:p>
            <a:pPr marL="0" indent="0" algn="ctr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3 out of 5 = C</a:t>
            </a:r>
          </a:p>
          <a:p>
            <a:pPr marL="0" indent="0" algn="ctr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2 out of 5 = D</a:t>
            </a:r>
          </a:p>
          <a:p>
            <a:pPr marL="0" indent="0" algn="ctr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1 out of 5 = E</a:t>
            </a:r>
          </a:p>
          <a:p>
            <a:pPr marL="0" indent="0" algn="ctr">
              <a:buNone/>
            </a:pPr>
            <a:r>
              <a:rPr lang="en-GB" dirty="0" smtClean="0">
                <a:latin typeface="+mn-lt"/>
                <a:ea typeface="Calibri"/>
                <a:cs typeface="Times New Roman"/>
              </a:rPr>
              <a:t>0 out of 5 = U</a:t>
            </a:r>
            <a:endParaRPr lang="en-GB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15544" y="692696"/>
            <a:ext cx="6768752" cy="917526"/>
          </a:xfrm>
        </p:spPr>
        <p:txBody>
          <a:bodyPr/>
          <a:lstStyle/>
          <a:p>
            <a:r>
              <a:rPr lang="en-GB" sz="2800" dirty="0"/>
              <a:t>Atomic structure and isotopes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6029"/>
            <a:ext cx="1524000" cy="152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Thank you for watching, I hope you found it useful.</a:t>
            </a:r>
          </a:p>
          <a:p>
            <a:endParaRPr lang="en-GB" sz="2400" dirty="0"/>
          </a:p>
          <a:p>
            <a:r>
              <a:rPr lang="en-GB" sz="2400" dirty="0"/>
              <a:t>If you have any questions I will be at the Q&amp;A or you can email me at; </a:t>
            </a:r>
          </a:p>
          <a:p>
            <a:pPr lvl="1"/>
            <a:r>
              <a:rPr lang="en-GB" sz="2400" dirty="0">
                <a:hlinkClick r:id="rId4"/>
              </a:rPr>
              <a:t>shargreaves.72@kingswoodsecondaryacademy.org</a:t>
            </a:r>
            <a:endParaRPr lang="en-GB" sz="2400" dirty="0"/>
          </a:p>
          <a:p>
            <a:pPr marL="274320" lvl="1" indent="0">
              <a:buNone/>
            </a:pPr>
            <a:endParaRPr lang="en-GB" sz="2400" dirty="0"/>
          </a:p>
          <a:p>
            <a:pPr lvl="1"/>
            <a:r>
              <a:rPr lang="en-GB" sz="2400" dirty="0"/>
              <a:t>Specification links</a:t>
            </a:r>
          </a:p>
          <a:p>
            <a:pPr lvl="2"/>
            <a:r>
              <a:rPr lang="en-GB" sz="2200" dirty="0"/>
              <a:t>AS- </a:t>
            </a:r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www.ocr.org.uk/Images/171750-specification-accredited-as-level-gce-chemistry-a-h032.pdf</a:t>
            </a:r>
            <a:endParaRPr lang="en-GB" sz="2400" dirty="0" smtClean="0"/>
          </a:p>
          <a:p>
            <a:pPr lvl="2"/>
            <a:r>
              <a:rPr lang="en-GB" sz="2200" dirty="0" smtClean="0"/>
              <a:t>A2- </a:t>
            </a:r>
            <a:r>
              <a:rPr lang="en-GB" sz="2400" dirty="0">
                <a:hlinkClick r:id="rId6"/>
              </a:rPr>
              <a:t>https://www.ocr.org.uk/Images/171720-specification-accredited-a-level-gce-chemistry-a-h432.pdf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528" y="569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6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endorsement 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2628" y="1946592"/>
            <a:ext cx="5628132" cy="4023360"/>
          </a:xfrm>
        </p:spPr>
        <p:txBody>
          <a:bodyPr>
            <a:noAutofit/>
          </a:bodyPr>
          <a:lstStyle/>
          <a:p>
            <a:r>
              <a:rPr lang="en-GB" sz="2400" dirty="0" smtClean="0"/>
              <a:t>The practical endorsement (PAGs) assess and develop your practical skills and understanding. </a:t>
            </a:r>
          </a:p>
          <a:p>
            <a:r>
              <a:rPr lang="en-GB" sz="2400" dirty="0" smtClean="0"/>
              <a:t>There are a minimum of 12 practical's that cover a range of skills, apparatus and techniques, designed to prepare you further study and careers in science.</a:t>
            </a:r>
          </a:p>
          <a:p>
            <a:r>
              <a:rPr lang="en-GB" sz="2400" dirty="0" smtClean="0"/>
              <a:t>This part of the course is teacher assessed and is marks as either completed or not. </a:t>
            </a:r>
          </a:p>
          <a:p>
            <a:r>
              <a:rPr lang="en-GB" sz="2400" dirty="0" smtClean="0"/>
              <a:t>In order to complete the module you must have successfully achieved all the skills covered by the PAGs.</a:t>
            </a:r>
            <a:endParaRPr lang="en-GB" sz="2400" dirty="0"/>
          </a:p>
        </p:txBody>
      </p:sp>
      <p:pic>
        <p:nvPicPr>
          <p:cNvPr id="5" name="Picture 4"/>
          <p:cNvPicPr/>
          <p:nvPr/>
        </p:nvPicPr>
        <p:blipFill rotWithShape="1">
          <a:blip r:embed="rId6"/>
          <a:srcRect l="25589" t="20793" r="10700" b="6217"/>
          <a:stretch/>
        </p:blipFill>
        <p:spPr bwMode="auto">
          <a:xfrm>
            <a:off x="5440680" y="1607185"/>
            <a:ext cx="6948424" cy="4702175"/>
          </a:xfrm>
          <a:prstGeom prst="triangl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181801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900" y="181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-213741"/>
            <a:ext cx="9720072" cy="1499616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err="1" smtClean="0"/>
              <a:t>PAg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1908" t="8866" r="33193" b="7193"/>
          <a:stretch/>
        </p:blipFill>
        <p:spPr bwMode="auto">
          <a:xfrm>
            <a:off x="1483992" y="933450"/>
            <a:ext cx="4137660" cy="5673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31908" t="8866" r="33193" b="7193"/>
          <a:stretch/>
        </p:blipFill>
        <p:spPr bwMode="auto">
          <a:xfrm>
            <a:off x="6170294" y="933450"/>
            <a:ext cx="4025265" cy="5810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exams for </a:t>
            </a:r>
            <a:r>
              <a:rPr lang="en-GB" dirty="0" err="1" smtClean="0"/>
              <a:t>Chemisty</a:t>
            </a:r>
            <a:r>
              <a:rPr lang="en-GB" dirty="0" smtClean="0"/>
              <a:t> </a:t>
            </a:r>
            <a:r>
              <a:rPr lang="en-GB" dirty="0"/>
              <a:t>are synoptic, this means that they assess content from across the modules. This is different to GCSE which is assessed in a more linear way. </a:t>
            </a: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965018"/>
              </p:ext>
            </p:extLst>
          </p:nvPr>
        </p:nvGraphicFramePr>
        <p:xfrm>
          <a:off x="2077720" y="3444266"/>
          <a:ext cx="8128000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1744794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03476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Year</a:t>
                      </a:r>
                      <a:r>
                        <a:rPr lang="en-GB" baseline="0" dirty="0" smtClean="0"/>
                        <a:t> 1 (AS)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Year 2</a:t>
                      </a:r>
                      <a:r>
                        <a:rPr lang="en-GB" baseline="0" dirty="0" smtClean="0"/>
                        <a:t>  (A2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361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Breadth in chemistry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- modules</a:t>
                      </a:r>
                      <a:r>
                        <a:rPr lang="en-GB" baseline="0" dirty="0" smtClean="0"/>
                        <a:t> 1-4. 50%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Periodic table, elements and physical chemistry- </a:t>
                      </a:r>
                      <a:r>
                        <a:rPr lang="en-GB" baseline="0" dirty="0" smtClean="0"/>
                        <a:t> assesses modules 1, 2, 3 and 5. 37%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50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Depth in chemistry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-</a:t>
                      </a:r>
                      <a:r>
                        <a:rPr lang="en-GB" baseline="0" dirty="0" smtClean="0"/>
                        <a:t> modules 1-4. 50%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Synthesis and analytical techniques- assesses</a:t>
                      </a:r>
                      <a:r>
                        <a:rPr lang="en-GB" baseline="0" dirty="0" smtClean="0"/>
                        <a:t> modules 1,2, 4 and 6. 37%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603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Unified</a:t>
                      </a:r>
                      <a:r>
                        <a:rPr lang="en-GB" baseline="0" dirty="0" smtClean="0"/>
                        <a:t> chemistry- assesses all modules plus practical endorsement skills. 26%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85556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Practical endorsement is</a:t>
                      </a:r>
                      <a:r>
                        <a:rPr lang="en-GB" baseline="0" dirty="0" smtClean="0"/>
                        <a:t> assessed separately as complete or incomplete.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77967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32" y="6075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216569"/>
            <a:ext cx="9720072" cy="1499616"/>
          </a:xfrm>
        </p:spPr>
        <p:txBody>
          <a:bodyPr/>
          <a:lstStyle/>
          <a:p>
            <a:r>
              <a:rPr lang="en-GB" dirty="0" smtClean="0"/>
              <a:t>Possible Career paths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499616"/>
            <a:ext cx="9720073" cy="4023360"/>
          </a:xfrm>
        </p:spPr>
        <p:txBody>
          <a:bodyPr>
            <a:noAutofit/>
          </a:bodyPr>
          <a:lstStyle/>
          <a:p>
            <a:r>
              <a:rPr lang="en-GB" sz="2000" b="1" dirty="0"/>
              <a:t>Analytical Chemist</a:t>
            </a:r>
            <a:endParaRPr lang="en-GB" sz="2000" dirty="0"/>
          </a:p>
          <a:p>
            <a:r>
              <a:rPr lang="en-GB" sz="2000" b="1" dirty="0"/>
              <a:t>Chemical Engineer</a:t>
            </a:r>
            <a:endParaRPr lang="en-GB" sz="2000" dirty="0"/>
          </a:p>
          <a:p>
            <a:r>
              <a:rPr lang="en-GB" sz="2000" b="1" dirty="0"/>
              <a:t>Chemistry </a:t>
            </a:r>
            <a:r>
              <a:rPr lang="en-GB" sz="2000" b="1" dirty="0" smtClean="0"/>
              <a:t>Teacher</a:t>
            </a:r>
          </a:p>
          <a:p>
            <a:r>
              <a:rPr lang="en-GB" sz="2000" b="1" dirty="0" smtClean="0"/>
              <a:t>Medicine</a:t>
            </a:r>
            <a:endParaRPr lang="en-GB" sz="2000" dirty="0"/>
          </a:p>
          <a:p>
            <a:r>
              <a:rPr lang="en-GB" sz="2000" b="1" dirty="0"/>
              <a:t>Forensic Scientist</a:t>
            </a:r>
            <a:endParaRPr lang="en-GB" sz="2000" dirty="0"/>
          </a:p>
          <a:p>
            <a:r>
              <a:rPr lang="en-GB" sz="2000" b="1" dirty="0"/>
              <a:t>Geochemist</a:t>
            </a:r>
            <a:endParaRPr lang="en-GB" sz="2000" dirty="0"/>
          </a:p>
          <a:p>
            <a:r>
              <a:rPr lang="en-GB" sz="2000" b="1" dirty="0"/>
              <a:t>Hazardous Waste Chemist</a:t>
            </a:r>
            <a:endParaRPr lang="en-GB" sz="2000" dirty="0"/>
          </a:p>
          <a:p>
            <a:r>
              <a:rPr lang="en-GB" sz="2000" b="1" dirty="0"/>
              <a:t>Materials Scientist</a:t>
            </a:r>
            <a:endParaRPr lang="en-GB" sz="2000" dirty="0"/>
          </a:p>
          <a:p>
            <a:r>
              <a:rPr lang="en-GB" sz="2000" b="1" dirty="0"/>
              <a:t>Pharmacologist</a:t>
            </a:r>
            <a:endParaRPr lang="en-GB" sz="2000" dirty="0"/>
          </a:p>
          <a:p>
            <a:r>
              <a:rPr lang="en-GB" sz="2000" b="1" dirty="0"/>
              <a:t>Toxicologist</a:t>
            </a:r>
            <a:endParaRPr lang="en-GB" sz="2000" dirty="0"/>
          </a:p>
          <a:p>
            <a:r>
              <a:rPr lang="en-GB" sz="2000" b="1" dirty="0"/>
              <a:t>Water </a:t>
            </a:r>
            <a:r>
              <a:rPr lang="en-GB" sz="2000" b="1" dirty="0" smtClean="0"/>
              <a:t>Chemist</a:t>
            </a:r>
          </a:p>
          <a:p>
            <a:r>
              <a:rPr lang="en-GB" sz="2000" b="1" dirty="0" smtClean="0"/>
              <a:t>And many, many, more!</a:t>
            </a:r>
          </a:p>
          <a:p>
            <a:pPr marL="0" indent="0">
              <a:buNone/>
            </a:pPr>
            <a:endParaRPr lang="en-GB" sz="2000" dirty="0" smtClean="0"/>
          </a:p>
          <a:p>
            <a:endParaRPr lang="en-GB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61" y="6103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Taster lesson- Atomic structure, ions and isotopes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Delivered by Mrs Hargreaves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39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524001" y="1775734"/>
          <a:ext cx="9050593" cy="427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/>
          <p:cNvSpPr/>
          <p:nvPr/>
        </p:nvSpPr>
        <p:spPr>
          <a:xfrm>
            <a:off x="2776325" y="4948647"/>
            <a:ext cx="1154581" cy="3695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2100" b="1">
                <a:solidFill>
                  <a:prstClr val="white"/>
                </a:solidFill>
                <a:latin typeface="Calibri"/>
              </a:rPr>
              <a:t>AO3</a:t>
            </a:r>
          </a:p>
        </p:txBody>
      </p:sp>
      <p:sp>
        <p:nvSpPr>
          <p:cNvPr id="5" name="Rectangle 4"/>
          <p:cNvSpPr/>
          <p:nvPr/>
        </p:nvSpPr>
        <p:spPr>
          <a:xfrm>
            <a:off x="9405444" y="5253884"/>
            <a:ext cx="1092947" cy="3689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2100" b="1" dirty="0">
                <a:solidFill>
                  <a:prstClr val="white"/>
                </a:solidFill>
                <a:latin typeface="Calibri"/>
              </a:rPr>
              <a:t>AO1</a:t>
            </a:r>
          </a:p>
        </p:txBody>
      </p:sp>
      <p:sp>
        <p:nvSpPr>
          <p:cNvPr id="6" name="Rectangle 5"/>
          <p:cNvSpPr/>
          <p:nvPr/>
        </p:nvSpPr>
        <p:spPr>
          <a:xfrm>
            <a:off x="6026494" y="4948645"/>
            <a:ext cx="1110071" cy="3689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2100" b="1">
                <a:solidFill>
                  <a:prstClr val="white"/>
                </a:solidFill>
                <a:latin typeface="Calibri"/>
              </a:rPr>
              <a:t>AO2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38" y="363424"/>
            <a:ext cx="1132048" cy="788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3615" y="2115225"/>
            <a:ext cx="202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i="1" u="sng" dirty="0">
                <a:solidFill>
                  <a:prstClr val="black"/>
                </a:solidFill>
                <a:latin typeface="Calibri"/>
              </a:rPr>
              <a:t>Success Criteria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8800" y="5535731"/>
            <a:ext cx="912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100" b="1" dirty="0">
                <a:solidFill>
                  <a:srgbClr val="7030A0"/>
                </a:solidFill>
                <a:latin typeface="Calibri"/>
              </a:rPr>
              <a:t>Key words:</a:t>
            </a:r>
            <a:r>
              <a:rPr lang="en-GB" sz="2100" b="1" dirty="0">
                <a:solidFill>
                  <a:srgbClr val="7030A0"/>
                </a:solidFill>
                <a:latin typeface="Calibri" panose="020F0502020204030204" pitchFamily="34" charset="0"/>
              </a:rPr>
              <a:t> isotopes, protons, neutrons, electrons, atomic number, atomic mass,</a:t>
            </a:r>
            <a:endParaRPr lang="en-GB" sz="2100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E6846F-9B4F-4C8F-9113-6345ED07EDCB}"/>
              </a:ext>
            </a:extLst>
          </p:cNvPr>
          <p:cNvSpPr txBox="1"/>
          <p:nvPr/>
        </p:nvSpPr>
        <p:spPr>
          <a:xfrm>
            <a:off x="2599881" y="3179262"/>
            <a:ext cx="2016364" cy="1885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GB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Explain the </a:t>
            </a:r>
            <a:r>
              <a:rPr lang="en-GB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terms </a:t>
            </a:r>
            <a:r>
              <a:rPr lang="en-GB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relative isotopic mass &amp; relative atomic mass</a:t>
            </a:r>
            <a:endParaRPr lang="en-GB" sz="32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defTabSz="914400"/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GB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7D4D2F-3C87-4FF9-A53E-5070021E39B7}"/>
              </a:ext>
            </a:extLst>
          </p:cNvPr>
          <p:cNvSpPr txBox="1"/>
          <p:nvPr/>
        </p:nvSpPr>
        <p:spPr>
          <a:xfrm>
            <a:off x="5745925" y="3560021"/>
            <a:ext cx="2071752" cy="12695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GB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Describe atomic structure</a:t>
            </a:r>
            <a:endParaRPr lang="en-GB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defTabSz="914400"/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64FE74-D325-44DD-9D7E-63D88613A9B4}"/>
              </a:ext>
            </a:extLst>
          </p:cNvPr>
          <p:cNvSpPr txBox="1"/>
          <p:nvPr/>
        </p:nvSpPr>
        <p:spPr>
          <a:xfrm>
            <a:off x="8710008" y="3453108"/>
            <a:ext cx="1864586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GB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Define the term isotope</a:t>
            </a:r>
            <a:endParaRPr lang="en-GB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defTabSz="914400"/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2" y="249382"/>
            <a:ext cx="7772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3300" dirty="0">
                <a:solidFill>
                  <a:prstClr val="black"/>
                </a:solidFill>
                <a:latin typeface="Calibri"/>
              </a:rPr>
              <a:t>How do we describe atomic structure of atoms and isotopes 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4297" y="6071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0"/>
            <a:ext cx="6768752" cy="917526"/>
          </a:xfrm>
        </p:spPr>
        <p:txBody>
          <a:bodyPr/>
          <a:lstStyle/>
          <a:p>
            <a:r>
              <a:rPr lang="en-GB" sz="4000" dirty="0"/>
              <a:t>The Atom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430" y="658975"/>
            <a:ext cx="8496944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/>
              <a:t>At GCSE you will have seen atoms represented like this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9374" y="5203664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b="1" dirty="0">
              <a:solidFill>
                <a:srgbClr val="031A3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230" y="3335634"/>
            <a:ext cx="210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baseline="30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GB" sz="3600" b="1" baseline="-25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36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</a:t>
            </a:r>
          </a:p>
        </p:txBody>
      </p:sp>
      <p:pic>
        <p:nvPicPr>
          <p:cNvPr id="7173" name="Picture 5" descr="http://f.tqn.com/y/chemistry/1/S/w/2/1/helium-at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4" y="1115666"/>
            <a:ext cx="2629887" cy="23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manoa.hawaii.edu/exploringourfluidearth/sites/default/files/styles/half-page-width/public/M1U2-SF%20Fig2-12%20SodiumAtom.png?itok=b4qF6Q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290" y="1055148"/>
            <a:ext cx="2468974" cy="24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76489" y="3335634"/>
            <a:ext cx="210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baseline="30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en-GB" sz="3600" b="1" baseline="-25000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GB" sz="36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9334" y="4845174"/>
            <a:ext cx="21054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GB" sz="5400" b="1" baseline="-25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54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9539" y="4198862"/>
            <a:ext cx="392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 number 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(Number of Protons &amp; neutrons)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7672" y="5677864"/>
            <a:ext cx="336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 number 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(Number of Protons)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7954" y="4792585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</a:t>
            </a:r>
            <a:r>
              <a:rPr lang="en-GB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symbol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69494" y="5203665"/>
            <a:ext cx="359840" cy="191551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066660" y="5929294"/>
            <a:ext cx="1142894" cy="15511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647954" y="5526871"/>
            <a:ext cx="685836" cy="191551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25078" y="4258964"/>
            <a:ext cx="8653885" cy="2482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2" name="TextBox 21"/>
          <p:cNvSpPr txBox="1"/>
          <p:nvPr/>
        </p:nvSpPr>
        <p:spPr>
          <a:xfrm>
            <a:off x="7575692" y="5636271"/>
            <a:ext cx="3060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Numbers always on the left-hand side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292" y="6184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1" grpId="0"/>
      <p:bldP spid="6" grpId="0"/>
      <p:bldP spid="13" grpId="0"/>
      <p:bldP spid="14" grpId="0"/>
      <p:bldP spid="15" grpId="0" animBg="1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2000" b="1" dirty="0" smtClean="0">
            <a:solidFill>
              <a:srgbClr val="031A3B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598</TotalTime>
  <Words>1051</Words>
  <Application>Microsoft Office PowerPoint</Application>
  <PresentationFormat>Widescreen</PresentationFormat>
  <Paragraphs>225</Paragraphs>
  <Slides>24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Times New Roman</vt:lpstr>
      <vt:lpstr>Tw Cen MT</vt:lpstr>
      <vt:lpstr>Tw Cen MT Condensed</vt:lpstr>
      <vt:lpstr>Verdana</vt:lpstr>
      <vt:lpstr>Wingdings 3</vt:lpstr>
      <vt:lpstr>Integral</vt:lpstr>
      <vt:lpstr>Office Theme</vt:lpstr>
      <vt:lpstr>Welcome to a level chemistry (OCR)</vt:lpstr>
      <vt:lpstr>Course overview</vt:lpstr>
      <vt:lpstr>Practical endorsement </vt:lpstr>
      <vt:lpstr>Example PAg</vt:lpstr>
      <vt:lpstr>Assessment</vt:lpstr>
      <vt:lpstr>Possible Career paths </vt:lpstr>
      <vt:lpstr>Taster lesson- Atomic structure, ions and isotopes </vt:lpstr>
      <vt:lpstr>PowerPoint Presentation</vt:lpstr>
      <vt:lpstr>The Atom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quiz!</vt:lpstr>
      <vt:lpstr>Question 1</vt:lpstr>
      <vt:lpstr>Question 2</vt:lpstr>
      <vt:lpstr>Question 3</vt:lpstr>
      <vt:lpstr>Question 4</vt:lpstr>
      <vt:lpstr>Question 5</vt:lpstr>
      <vt:lpstr>Answers</vt:lpstr>
      <vt:lpstr>Atomic structure and isotopes</vt:lpstr>
      <vt:lpstr>Thank you!</vt:lpstr>
    </vt:vector>
  </TitlesOfParts>
  <Company>Greenwood Academies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 level chemistry</dc:title>
  <dc:creator>S Hargreaves</dc:creator>
  <cp:lastModifiedBy>S Hargreaves</cp:lastModifiedBy>
  <cp:revision>21</cp:revision>
  <dcterms:created xsi:type="dcterms:W3CDTF">2020-06-18T07:53:17Z</dcterms:created>
  <dcterms:modified xsi:type="dcterms:W3CDTF">2020-06-22T15:49:45Z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1dda7c5-96ca-48e3-9e3a-5c391aea2853_Enabled">
    <vt:lpwstr>True</vt:lpwstr>
  </property>
  <property fmtid="{D5CDD505-2E9C-101B-9397-08002B2CF9AE}" pid="3" name="MSIP_Label_71dda7c5-96ca-48e3-9e3a-5c391aea2853_SiteId">
    <vt:lpwstr>a091745a-b7d8-4d7a-b2a6-1359053d4510</vt:lpwstr>
  </property>
  <property fmtid="{D5CDD505-2E9C-101B-9397-08002B2CF9AE}" pid="4" name="MSIP_Label_71dda7c5-96ca-48e3-9e3a-5c391aea2853_Ref">
    <vt:lpwstr>https://api.informationprotection.azure.com/api/a091745a-b7d8-4d7a-b2a6-1359053d4510</vt:lpwstr>
  </property>
  <property fmtid="{D5CDD505-2E9C-101B-9397-08002B2CF9AE}" pid="5" name="MSIP_Label_71dda7c5-96ca-48e3-9e3a-5c391aea2853_SetBy">
    <vt:lpwstr>shargreaves.72@kingswoodsecondaryacademy.org</vt:lpwstr>
  </property>
  <property fmtid="{D5CDD505-2E9C-101B-9397-08002B2CF9AE}" pid="6" name="MSIP_Label_71dda7c5-96ca-48e3-9e3a-5c391aea2853_SetDate">
    <vt:lpwstr>2020-06-22T14:46:21.5528945+01:00</vt:lpwstr>
  </property>
  <property fmtid="{D5CDD505-2E9C-101B-9397-08002B2CF9AE}" pid="7" name="MSIP_Label_71dda7c5-96ca-48e3-9e3a-5c391aea2853_Name">
    <vt:lpwstr>General</vt:lpwstr>
  </property>
  <property fmtid="{D5CDD505-2E9C-101B-9397-08002B2CF9AE}" pid="8" name="MSIP_Label_71dda7c5-96ca-48e3-9e3a-5c391aea2853_Application">
    <vt:lpwstr>Microsoft Azure Information Protection</vt:lpwstr>
  </property>
  <property fmtid="{D5CDD505-2E9C-101B-9397-08002B2CF9AE}" pid="9" name="MSIP_Label_71dda7c5-96ca-48e3-9e3a-5c391aea2853_Extended_MSFT_Method">
    <vt:lpwstr>Automatic</vt:lpwstr>
  </property>
  <property fmtid="{D5CDD505-2E9C-101B-9397-08002B2CF9AE}" pid="10" name="Sensitivity">
    <vt:lpwstr>General</vt:lpwstr>
  </property>
</Properties>
</file>